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7" r:id="rId2"/>
    <p:sldId id="341" r:id="rId3"/>
    <p:sldId id="442" r:id="rId4"/>
    <p:sldId id="414" r:id="rId5"/>
    <p:sldId id="432" r:id="rId6"/>
    <p:sldId id="443" r:id="rId7"/>
    <p:sldId id="416" r:id="rId8"/>
    <p:sldId id="348" r:id="rId9"/>
    <p:sldId id="412" r:id="rId10"/>
    <p:sldId id="415" r:id="rId11"/>
    <p:sldId id="417" r:id="rId12"/>
    <p:sldId id="418" r:id="rId13"/>
    <p:sldId id="484" r:id="rId14"/>
    <p:sldId id="440" r:id="rId15"/>
    <p:sldId id="469" r:id="rId16"/>
    <p:sldId id="419" r:id="rId17"/>
    <p:sldId id="420" r:id="rId18"/>
    <p:sldId id="421" r:id="rId19"/>
    <p:sldId id="422" r:id="rId20"/>
    <p:sldId id="473" r:id="rId21"/>
    <p:sldId id="474" r:id="rId22"/>
    <p:sldId id="475" r:id="rId23"/>
    <p:sldId id="476" r:id="rId24"/>
    <p:sldId id="477" r:id="rId25"/>
    <p:sldId id="461" r:id="rId26"/>
    <p:sldId id="478" r:id="rId27"/>
    <p:sldId id="479" r:id="rId28"/>
    <p:sldId id="480" r:id="rId29"/>
    <p:sldId id="481" r:id="rId30"/>
    <p:sldId id="482" r:id="rId31"/>
    <p:sldId id="446" r:id="rId32"/>
    <p:sldId id="450" r:id="rId33"/>
    <p:sldId id="447" r:id="rId34"/>
    <p:sldId id="451" r:id="rId35"/>
    <p:sldId id="456" r:id="rId36"/>
    <p:sldId id="457" r:id="rId37"/>
    <p:sldId id="458" r:id="rId38"/>
    <p:sldId id="449" r:id="rId39"/>
    <p:sldId id="430" r:id="rId40"/>
    <p:sldId id="433" r:id="rId41"/>
    <p:sldId id="435" r:id="rId42"/>
    <p:sldId id="470" r:id="rId43"/>
    <p:sldId id="436" r:id="rId44"/>
    <p:sldId id="459" r:id="rId45"/>
    <p:sldId id="351" r:id="rId46"/>
    <p:sldId id="434" r:id="rId47"/>
    <p:sldId id="460" r:id="rId48"/>
    <p:sldId id="463" r:id="rId49"/>
    <p:sldId id="464" r:id="rId50"/>
    <p:sldId id="466" r:id="rId51"/>
    <p:sldId id="465" r:id="rId52"/>
    <p:sldId id="452" r:id="rId53"/>
    <p:sldId id="453" r:id="rId54"/>
    <p:sldId id="468" r:id="rId55"/>
    <p:sldId id="471" r:id="rId56"/>
    <p:sldId id="472" r:id="rId57"/>
    <p:sldId id="483" r:id="rId58"/>
    <p:sldId id="437" r:id="rId59"/>
    <p:sldId id="262" r:id="rId6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ruh, Curtis" initials="UC" lastIdx="5" clrIdx="0">
    <p:extLst>
      <p:ext uri="{19B8F6BF-5375-455C-9EA6-DF929625EA0E}">
        <p15:presenceInfo xmlns:p15="http://schemas.microsoft.com/office/powerpoint/2012/main" userId="S-1-5-21-3404266078-2662812769-927984930-11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1ED"/>
    <a:srgbClr val="94F0FC"/>
    <a:srgbClr val="D4EDF6"/>
    <a:srgbClr val="DEFAFA"/>
    <a:srgbClr val="A6E4EA"/>
    <a:srgbClr val="DFF2F9"/>
    <a:srgbClr val="F6FBFC"/>
    <a:srgbClr val="F6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88786" autoAdjust="0"/>
  </p:normalViewPr>
  <p:slideViewPr>
    <p:cSldViewPr snapToGrid="0">
      <p:cViewPr varScale="1">
        <p:scale>
          <a:sx n="102" d="100"/>
          <a:sy n="102" d="100"/>
        </p:scale>
        <p:origin x="7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6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5AEFA8-5492-4481-9002-CA7EAAD6E07A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B5E03D-5C54-4C5E-8D85-6239259490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7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5E03D-5C54-4C5E-8D85-6239259490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8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29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23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3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494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sym typeface="Montserrat"/>
              </a:rPr>
              <a:t>S3 is not block storage for databases, operating systems, etc. – Elastic File System (EFS) is required for block storage.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45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94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674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54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7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568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504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916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390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094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022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479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5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42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47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119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017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668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13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061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066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974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1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3983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8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393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171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034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931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721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026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852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499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649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7157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387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963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8864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68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476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01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721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134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59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4244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030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5E03D-5C54-4C5E-8D85-62392594901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4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41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78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942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54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1CB61-A7AA-43FC-BC92-D67BDCDE5CFC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D2BE-F14B-4F1A-9F9D-B8C4C3A03F5F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8A8F-3DFA-4538-B3E8-E69AF00C58B4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7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45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FBB1-3183-40C3-972F-B047E9DB55B7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9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C14C-95C7-4D20-8EC0-AC51935AD49C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EB1F-7939-4C46-8B6B-54648DC0A79B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45CD-D0AF-4520-92D5-05CA341BCF0A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6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AEF2-4234-4A2B-9261-58338D9B2119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0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3ABB7-EBBE-4943-B264-46F109B47DF8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2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0780-82D4-43D8-81B2-1D5D6AA8A964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8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B32F-B1E1-416C-8AA5-7472B6FE5AE0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A7B09-C6B1-404D-9042-5584AE84C584}" type="datetime1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5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magazine/dn463786.aspx" TargetMode="External"/><Relationship Id="rId3" Type="http://schemas.openxmlformats.org/officeDocument/2006/relationships/hyperlink" Target="https://developers.google.com/web/progressive-web-apps/" TargetMode="External"/><Relationship Id="rId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microsoft.com/en-us/azure/azure-functions/" TargetMode="External"/><Relationship Id="rId4" Type="http://schemas.openxmlformats.org/officeDocument/2006/relationships/hyperlink" Target="https://docs.microsoft.com/en-us/aspnet/web-api/overview/getting-started-with-aspnet-web-api/tutorial-your-first-web-api" TargetMode="External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ichael.avello@ast.myflorida.com" TargetMode="External"/><Relationship Id="rId5" Type="http://schemas.openxmlformats.org/officeDocument/2006/relationships/hyperlink" Target="mailto:burt.walsh@ast.myflorida.com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600576"/>
            <a:ext cx="7772400" cy="1114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itka Subheading" panose="02000505000000020004" pitchFamily="2" charset="0"/>
              </a:rPr>
              <a:t>Cloud Topics Part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5791199"/>
            <a:ext cx="6400800" cy="92964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burt.walsh@ast.myflorida.com</a:t>
            </a:r>
          </a:p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michael.avello@ast.myflorida.com</a:t>
            </a:r>
          </a:p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August 28,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62" y="137157"/>
            <a:ext cx="3213547" cy="2011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06D9D-4137-4AF0-8DAD-DA8B8AF0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EBD99B2-5C41-4530-8853-E1FCAC715D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>
            <a:off x="10668000" y="-3938"/>
            <a:ext cx="1524000" cy="6861937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56C44B6-325E-4BE6-BD61-09A42F0C3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 rot="10800000">
            <a:off x="-19052" y="3937"/>
            <a:ext cx="1543051" cy="68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14003" y="394927"/>
            <a:ext cx="11632017" cy="1169921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REST Call to C# App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(call from the web page to get stats for selected file)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3B1B7-87AD-4B39-AA99-98C6F627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2" y="1888984"/>
            <a:ext cx="11632018" cy="4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6229F-9D01-4090-A4CD-393AC1142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6" y="991075"/>
            <a:ext cx="10843388" cy="58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254F0-1549-459E-892E-E9C767B22591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C# REST API Code</a:t>
            </a:r>
          </a:p>
        </p:txBody>
      </p:sp>
    </p:spTree>
    <p:extLst>
      <p:ext uri="{BB962C8B-B14F-4D97-AF65-F5344CB8AC3E}">
        <p14:creationId xmlns:p14="http://schemas.microsoft.com/office/powerpoint/2010/main" val="426841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09501-7223-4617-9DD7-DA3E36E97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1" y="1058478"/>
            <a:ext cx="10465835" cy="57578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7F4565D-3586-4DDB-B694-1F8914314ACC}"/>
              </a:ext>
            </a:extLst>
          </p:cNvPr>
          <p:cNvSpPr txBox="1">
            <a:spLocks/>
          </p:cNvSpPr>
          <p:nvPr/>
        </p:nvSpPr>
        <p:spPr>
          <a:xfrm>
            <a:off x="279991" y="27824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Ajax Uploading a File</a:t>
            </a:r>
          </a:p>
        </p:txBody>
      </p:sp>
    </p:spTree>
    <p:extLst>
      <p:ext uri="{BB962C8B-B14F-4D97-AF65-F5344CB8AC3E}">
        <p14:creationId xmlns:p14="http://schemas.microsoft.com/office/powerpoint/2010/main" val="398178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F4565D-3586-4DDB-B694-1F8914314ACC}"/>
              </a:ext>
            </a:extLst>
          </p:cNvPr>
          <p:cNvSpPr txBox="1">
            <a:spLocks/>
          </p:cNvSpPr>
          <p:nvPr/>
        </p:nvSpPr>
        <p:spPr>
          <a:xfrm>
            <a:off x="279991" y="27824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latin typeface="Montserrat" panose="020B0604020202020204" charset="0"/>
              </a:rPr>
              <a:t>Reading and Storing the File (Async)</a:t>
            </a:r>
            <a:endParaRPr lang="en-US" sz="4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583A4B-225E-47EB-9122-024B5AB6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31" y="1205152"/>
            <a:ext cx="8456534" cy="53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F4565D-3586-4DDB-B694-1F8914314ACC}"/>
              </a:ext>
            </a:extLst>
          </p:cNvPr>
          <p:cNvSpPr txBox="1">
            <a:spLocks/>
          </p:cNvSpPr>
          <p:nvPr/>
        </p:nvSpPr>
        <p:spPr>
          <a:xfrm>
            <a:off x="279991" y="27824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REST Calls are Web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E1459-E30D-4C81-BA68-C629990E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2" y="2464065"/>
            <a:ext cx="11632810" cy="13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57262" y="2366040"/>
            <a:ext cx="8801138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S3 is a collection of directories that contain files</a:t>
            </a:r>
          </a:p>
          <a:p>
            <a:pPr fontAlgn="base"/>
            <a:endParaRPr lang="en-US" sz="20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It is an AWS file store for files and objects</a:t>
            </a:r>
          </a:p>
          <a:p>
            <a:pPr lvl="1" fontAlgn="base"/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fontAlgn="base"/>
            <a:endParaRPr lang="en-US" sz="2800" dirty="0">
              <a:solidFill>
                <a:srgbClr val="002060"/>
              </a:solidFill>
              <a:sym typeface="Montserra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20335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lvl="6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Putting SPA HTML File in an S3 Bucket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995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AWS S3 Buckets (Data File/Object Storage)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159C4-66DB-4FB5-A0FC-9018F980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1" y="2149733"/>
            <a:ext cx="11632017" cy="37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8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25203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Single Page Application HTML File on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94B4C-3226-4E12-91A0-97207B9D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1" y="1232988"/>
            <a:ext cx="11632017" cy="49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File Permissions on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53B2E-AEE8-4B8B-AD9B-52BDC5D2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1" y="1145966"/>
            <a:ext cx="11632018" cy="53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0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Single Page Application (from S3)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7C84D-AD55-4448-89A9-CC087910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0" y="1404016"/>
            <a:ext cx="11632017" cy="48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0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041897" y="1904803"/>
            <a:ext cx="9385200" cy="6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rgbClr val="002060"/>
                </a:solidFill>
                <a:latin typeface="Montserrat" panose="020B0604020202020204" charset="0"/>
              </a:rPr>
              <a:t>Presentation Overview</a:t>
            </a:r>
            <a:endParaRPr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975909" y="2717733"/>
            <a:ext cx="6677619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Code Concepts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Sample .NET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S3 and </a:t>
            </a:r>
            <a:r>
              <a:rPr lang="en-US" sz="2400">
                <a:solidFill>
                  <a:srgbClr val="002060"/>
                </a:solidFill>
                <a:sym typeface="Montserrat"/>
              </a:rPr>
              <a:t>Cloud Storage</a:t>
            </a: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Moving the .NET Application to the Cloud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Serverless Computing and Cloud Paradigm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Cloud Topics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0212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3074" name="Picture 2" descr="Image result for elastic beanstalk">
            <a:extLst>
              <a:ext uri="{FF2B5EF4-FFF2-40B4-BE49-F238E27FC236}">
                <a16:creationId xmlns:a16="http://schemas.microsoft.com/office/drawing/2014/main" id="{D3854AB0-F041-43A1-BCC9-A813FDC5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64" y="1288689"/>
            <a:ext cx="4677020" cy="26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4D1BDC14-9554-4DEF-B2FC-E74B8960F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r="7610" b="23966"/>
          <a:stretch/>
        </p:blipFill>
        <p:spPr bwMode="auto">
          <a:xfrm>
            <a:off x="2810578" y="4248515"/>
            <a:ext cx="5948412" cy="24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E0558EBC-D99E-4BCD-A25D-2126783D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097" y="1294073"/>
            <a:ext cx="4483139" cy="26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4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EFC5-6470-474C-B6DF-831F265EB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5" y="996408"/>
            <a:ext cx="10392747" cy="58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5122" name="Picture 2" descr="Machine generated alternative text:&#10;Publish to Amazon Web Services &#10;Application Environment &#10;Enter the details for your new application environment. To create a new environment for an existing &#10;application, select the appropriate application. &#10;Application &#10;Environment &#10;AWS Options &#10;VPC &#10;Updates &#10;Permissions &#10;Options &#10;Review &#10;Application &#10;Neme: Business Layer &#10;Environment &#10;Name: BusinessLayer-test &#10;httø• businesslayer- test &#10;requested is &#10;.elasticbeanstalk com &#10;Close &#10;Back &#10;Next &#10;Finish ">
            <a:extLst>
              <a:ext uri="{FF2B5EF4-FFF2-40B4-BE49-F238E27FC236}">
                <a16:creationId xmlns:a16="http://schemas.microsoft.com/office/drawing/2014/main" id="{A597AB19-BFB9-4012-BE79-245F4111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49" y="1271587"/>
            <a:ext cx="79629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8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4985C-8FB0-4A15-99C4-72F62CF1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1280588"/>
            <a:ext cx="79629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A9B45-456E-48AD-9033-0D0DE068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1280588"/>
            <a:ext cx="79629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4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3534-04CB-401D-8D17-07B9568C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1280588"/>
            <a:ext cx="79629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6145" name="Picture 1" descr="Machine generated alternative text:&#10;-O History &#10;Create Environment &#10;c &#10;EC2 Management Consc X &#10;EC2 Management Consc X &#10;businesslayer-test.us-ees X &#10;Micheel &#10;C https://console.aws.amazon.com/elasticbeanstalk/home?region=us-east-1#/launchEnvironment?appIicationName=BusinessLayer&amp;enviranmentld=e-ap25usymnd &#10;n &#10;n &#10;n &#10;Apps Bookmarks &#10;Training &#10;Reference Sites &#10;n &#10;n &#10;n &#10;n &#10;n &#10;n &#10;n &#10;N IST Bookmarks &#10;Projects &#10;Imported &#10;MIT Courses &#10;Programming &#10;CCNA &#10;Research &#10;n &#10;Grad School &#10;vpsa Online - vpsa &#10;n &#10;Chen'.'ell &#10;n &#10;Surf &#10;n &#10;aws &#10;Services &#10;Resource Groups &#10;n &#10;DMS SLERS &#10;mdavello &#10;N. Virginia &#10;n &#10;Other bookmarks &#10;Support &#10;Elastic Beanstalk &#10;BusinessLayer • &#10;All Applications &gt; BusinessLayer &gt; BusinessLayer-test (Environment ID: e-ap25usymnd, URL: businesslayer-test_us-east-l.elasticbeanstalk_com) &#10;Create New Application &#10;Actions • &#10;4:56prn &#10;4:56prn &#10;4:56prn &#10;4:54prn &#10;4:54prn &#10;4:53prn &#10;4:52pm &#10;4:52prn &#10;4:51 prn &#10;4:51 prn &#10;Creating BusinessLayer-test &#10;This will take a few minutes.. &#10;Successfully launched environment: BusinessLayer-test &#10;App&quot;caüon available at businesslayer-testlß-east-l _ elasücbeanstakcml. &#10;Environment health has been set to GREEN &#10;Added EC2 instance &quot;I-Oaa3b81gd5a416ö6a' to Auto Group &#10;Adding instance &quot;I-Oaa3b81 gd5a41ö66a' to your envÉonrnæ1t &#10;Waiting for EC2 instances to launch. This may take a few minutes. &#10;created EIP: 34206.144206 &#10;Created security group narned: &#10;sg-03f71e69c639ebeß &#10;Using elasticbeanstalk-us-east-1-446262009862 as Amazon S3 storage bucket for environment data. &#10;createEnvironment is starting _ &#10;Q Feedback &#10;e EngliSh (us) &#10;Learn More &#10;Get started using Elastic Beanstalk &#10;Modify the code &#10;Create and connect to a database &#10;Add a custom domain &#10;Featured &#10;Create your own custom platform &#10;Command Line Interface (v3) &#10;Installing the AWS EB CLI &#10;Ea CLI Command Reterence &#10;@ 2008 - 2018, Amazon Web Services, Inc or its affiliates. All rights reserved. &#10;Privacy Pdicy &#10;of Use ">
            <a:extLst>
              <a:ext uri="{FF2B5EF4-FFF2-40B4-BE49-F238E27FC236}">
                <a16:creationId xmlns:a16="http://schemas.microsoft.com/office/drawing/2014/main" id="{77F704CC-8715-4117-9124-E41DBDBCC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2" r="27858" b="29585"/>
          <a:stretch/>
        </p:blipFill>
        <p:spPr bwMode="auto">
          <a:xfrm>
            <a:off x="279990" y="1166858"/>
            <a:ext cx="11632017" cy="54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30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0704C-D7BE-4FF0-BBDE-EB515AD11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95"/>
          <a:stretch/>
        </p:blipFill>
        <p:spPr>
          <a:xfrm>
            <a:off x="279990" y="1262719"/>
            <a:ext cx="11632017" cy="5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9A553-0A1D-496D-AFE2-71D53F430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9"/>
          <a:stretch/>
        </p:blipFill>
        <p:spPr>
          <a:xfrm>
            <a:off x="279990" y="1087022"/>
            <a:ext cx="11632017" cy="56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0A89F-B1C8-451A-9C3D-EE8A17FCF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17"/>
          <a:stretch/>
        </p:blipFill>
        <p:spPr>
          <a:xfrm>
            <a:off x="279991" y="2793763"/>
            <a:ext cx="11632017" cy="3968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2E813-93F1-4B73-B519-C1272FFB8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59" b="59532"/>
          <a:stretch/>
        </p:blipFill>
        <p:spPr>
          <a:xfrm>
            <a:off x="279991" y="1043373"/>
            <a:ext cx="11632017" cy="17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57262" y="2366040"/>
            <a:ext cx="6677619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Threads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Callbacks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Chaining Callbacks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There are other constructs for async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Code Concepts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2365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Pushing the App to the Cloud – S3 Instance</a:t>
            </a:r>
          </a:p>
        </p:txBody>
      </p:sp>
      <p:pic>
        <p:nvPicPr>
          <p:cNvPr id="7169" name="Picture 1" descr="Machine generated alternative text:&#10;-O History &#10;Create Environment &#10;EC2 Management Consc X &#10;EC2 Management Consc X &#10;C?] businesslayer-test.us-ees X &#10;Micheel &#10;C a https://console.aws.amazon.com/ec2/v2/home?region=us-east-1#Instances:sart=statusChecks &#10;n &#10;n &#10;n &#10;Apps Bookmarks &#10;Training &#10;Reference Sites &#10;n &#10;n &#10;Projects &#10;Imported &#10;n &#10;n &#10;MIT Courses &#10;Instance Type &#10;t2 micro &#10;t2 micro &#10;t2 micro &#10;t2 micro &#10;Programming &#10;n &#10;CCNA &#10;n &#10;NIST &#10;Bookmarks &#10;n &#10;Research &#10;Alarm &#10;None &#10;None &#10;None &#10;None &#10;n &#10;Grad School &#10;vpsa Online - vpsa &#10;n &#10;Chen'.'ell &#10;n &#10;Surf &#10;n &#10;DMS SLERS &#10;aws &#10;EC2 Dashboard &#10;Events &#10;Tags &#10;Reports &#10;Limits &#10;'I INSTANCES &#10;Instances &#10;Services &#10;Resource Groups &#10;Launch Instance &#10;mdavello &#10;Connect &#10;Actions v &#10;Filter by tags and attributes or search by keyword &#10;Status &#10;n &#10;IPv6 &#10;Name &#10;ubuntu-docker01 &#10;win-server-jpd01 &#10;ubuntu-docker02 &#10;BusinessLayer-test &#10;Security groups &#10;Scheduled events &#10;AMI ID &#10;Platform &#10;IAM role &#10;Key pair name &#10;EBS-optimized &#10;Root device type &#10;Root device &#10;Instance ID &#10;i-092e8cfbd84df8cee &#10;i-Occ8497920c4SSc26 &#10;i-Oaa3b819d5a4166_ &#10;Availability Zone &#10;us-east-I d &#10;us-east-I a &#10;us-east-I c &#10;us-east-I e &#10;Instance State &#10;stopped &#10;stopped &#10;stopped &#10;running &#10;Status Checks &#10;2/2 checks &#10;Public DNS (IPv4) &#10;IPv4 Public IP &#10;34206.144.206 &#10;N. Virginia &#10;Key Name &#10;Z800k &#10;Z800kWin &#10;SP3 &#10;Z800kWin &#10;n &#10;Other bookmarks &#10;Support &#10;It040t4 &#10;Monitoring &#10;disabled &#10;disabled &#10;disabled &#10;• disabled &#10;Launch Templates &#10;Spot Requests &#10;Reserved Instances &#10;Dedicated Hosts &#10;Scheduled Instances &#10;'I IMAGES &#10;AMIS &#10;Bundle Tasks &#10;ELASTIC BLOCK &#10;STORE &#10;Volumes &#10;Snapshots &#10;Lifecycle Manager &#10;NETWORK &amp; &#10;SECURITY &#10;Security Groups &#10;Elastic IPS &#10;Placement Groups &#10;Key Pairs &#10;Neuork Interfaces &#10;LOAD BALANCING &#10;Load Balancers &#10;Target Groups &#10;'I AUTO SCALING &#10;Q Feedback &#10;awseb-e-ap25usymnd-stack-AWSE8SecurityGroup-61YWBMJ89MCN, default. view &#10;inbound rules. view outbound rules &#10;No scheduled events &#10;avÆ-elasticbeanstalk-amzn-201&amp;07.11.x86 64-WindowsServer2016-hvm- &#10;201807230721 (ami-440b083b) &#10;windows &#10;awes-elasticbeanstalk-ec2-role &#10;Z800kWin &#10;False &#10;ebs &#10;/dev/sda 1 &#10;Secondary private IPS &#10;vpc ID &#10;Subnet ID &#10;Network interfaces &#10;Source/dest check &#10;T2 Unlimited &#10;Owner &#10;Launch time &#10;Termination protection &#10;Lifecycle &#10;e EngliSh (us) &#10;vpc-4S1d073e &#10;subnet-ae21 cd90 &#10;eth O &#10;True &#10;Disabled &#10;446262009862 &#10;August 2, 2018 at 4:52:45 PM UTC-4 (less than one hour) &#10;False &#10;normal &#10;@ 2008 - 2018, Amazon Web Services: Inc or its affiliates. All rights reserved. &#10;Privacy Policy &#10;Terms of Use ">
            <a:extLst>
              <a:ext uri="{FF2B5EF4-FFF2-40B4-BE49-F238E27FC236}">
                <a16:creationId xmlns:a16="http://schemas.microsoft.com/office/drawing/2014/main" id="{A872ADF9-B340-46BA-9E7E-AD289DDDA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 bwMode="auto">
          <a:xfrm>
            <a:off x="279991" y="1011761"/>
            <a:ext cx="11632017" cy="580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99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Serverless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073A0-009D-419D-8319-99E25F2F2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31"/>
          <a:stretch/>
        </p:blipFill>
        <p:spPr>
          <a:xfrm>
            <a:off x="777383" y="1317819"/>
            <a:ext cx="10637231" cy="5038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27C17-767D-4126-82D6-91774D0C060A}"/>
              </a:ext>
            </a:extLst>
          </p:cNvPr>
          <p:cNvSpPr/>
          <p:nvPr/>
        </p:nvSpPr>
        <p:spPr>
          <a:xfrm>
            <a:off x="10263673" y="2687215"/>
            <a:ext cx="930411" cy="349898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DF041-D77E-40C3-8C51-B46D9482DBE2}"/>
              </a:ext>
            </a:extLst>
          </p:cNvPr>
          <p:cNvSpPr/>
          <p:nvPr/>
        </p:nvSpPr>
        <p:spPr>
          <a:xfrm>
            <a:off x="6830007" y="2230016"/>
            <a:ext cx="1380931" cy="1017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60529-2EB9-4617-BF00-996497185D6B}"/>
              </a:ext>
            </a:extLst>
          </p:cNvPr>
          <p:cNvSpPr txBox="1"/>
          <p:nvPr/>
        </p:nvSpPr>
        <p:spPr>
          <a:xfrm>
            <a:off x="6452118" y="1913585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Level of Abstraction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DFC340-9B5D-44BB-ABE3-9E46AD331A61}"/>
              </a:ext>
            </a:extLst>
          </p:cNvPr>
          <p:cNvCxnSpPr>
            <a:cxnSpLocks/>
          </p:cNvCxnSpPr>
          <p:nvPr/>
        </p:nvCxnSpPr>
        <p:spPr>
          <a:xfrm flipV="1">
            <a:off x="7128588" y="2230016"/>
            <a:ext cx="2089362" cy="1268964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8A6D89-D7B1-4699-8461-02BB6821020C}"/>
              </a:ext>
            </a:extLst>
          </p:cNvPr>
          <p:cNvSpPr txBox="1"/>
          <p:nvPr/>
        </p:nvSpPr>
        <p:spPr>
          <a:xfrm>
            <a:off x="1249440" y="4237873"/>
            <a:ext cx="2847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Similar to how containers are an abstraction of virtual machines, serverless architecture is an abstraction of container services. </a:t>
            </a:r>
          </a:p>
        </p:txBody>
      </p:sp>
    </p:spTree>
    <p:extLst>
      <p:ext uri="{BB962C8B-B14F-4D97-AF65-F5344CB8AC3E}">
        <p14:creationId xmlns:p14="http://schemas.microsoft.com/office/powerpoint/2010/main" val="3323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57261" y="2366040"/>
            <a:ext cx="7989375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The really do run on a server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There are a pool of servers to field the request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You only pay for compute, networking, memory while the Lambda is running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Can leverage libraries</a:t>
            </a:r>
          </a:p>
          <a:p>
            <a:pPr fontAlgn="base"/>
            <a:endParaRPr lang="en-US" sz="2800" dirty="0">
              <a:solidFill>
                <a:srgbClr val="002060"/>
              </a:solidFill>
              <a:sym typeface="Montserra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lvl="7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Lambda “Serverless”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3239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Create the Node.js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0C0A4-5005-434E-965A-241798DBF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2" y="978121"/>
            <a:ext cx="10370993" cy="58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76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2A252-289F-4E1D-9BF3-AF5E32C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65"/>
            <a:ext cx="12192000" cy="67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7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Create Test Event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27A8F-C792-49DE-8C7C-30384E40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72"/>
          <a:stretch/>
        </p:blipFill>
        <p:spPr>
          <a:xfrm>
            <a:off x="1592541" y="929610"/>
            <a:ext cx="9006916" cy="59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Create Test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CFED2-99FB-4A74-BFE5-5F7A0457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39" y="931721"/>
            <a:ext cx="7435521" cy="59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70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F7297-ACA3-449E-98F7-5087A876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148"/>
            <a:ext cx="12195624" cy="64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2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Exposing the REST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pic>
        <p:nvPicPr>
          <p:cNvPr id="11" name="Picture 4" descr="Image result for REST api sketch">
            <a:extLst>
              <a:ext uri="{FF2B5EF4-FFF2-40B4-BE49-F238E27FC236}">
                <a16:creationId xmlns:a16="http://schemas.microsoft.com/office/drawing/2014/main" id="{0673EC55-79AA-406D-8AFC-A37288EE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386012"/>
            <a:ext cx="60960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0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API Gateway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66423-593D-4AC6-85FC-AF5D4BB03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926"/>
            <a:ext cx="12192000" cy="4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2FBB0-696A-4C0D-945E-3B5D81E8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9" y="959687"/>
            <a:ext cx="10624680" cy="58983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AC346A-75DB-48E5-8D07-028CAD25E24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Asynchronous I/O</a:t>
            </a:r>
          </a:p>
        </p:txBody>
      </p:sp>
    </p:spTree>
    <p:extLst>
      <p:ext uri="{BB962C8B-B14F-4D97-AF65-F5344CB8AC3E}">
        <p14:creationId xmlns:p14="http://schemas.microsoft.com/office/powerpoint/2010/main" val="2082490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161208" y="307942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Proxy Resource 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80372-095D-4E71-BAD3-8EB47068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166"/>
            <a:ext cx="12192000" cy="57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66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ANY Proxy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124A4-4F52-499B-9B41-309D6F97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059"/>
            <a:ext cx="12192000" cy="57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6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2A252-289F-4E1D-9BF3-AF5E32C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91"/>
            <a:ext cx="12192000" cy="67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7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Proxy is Wide Open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B9A5B-BB85-4097-8A31-8252F560C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962"/>
            <a:ext cx="12192000" cy="57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Deploying the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72371-F0B5-4E5A-8A97-AF0D913594F7}"/>
              </a:ext>
            </a:extLst>
          </p:cNvPr>
          <p:cNvSpPr txBox="1"/>
          <p:nvPr/>
        </p:nvSpPr>
        <p:spPr>
          <a:xfrm>
            <a:off x="279991" y="1710600"/>
            <a:ext cx="116320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    …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BCDEB-3030-4D86-83BA-8DA578595B88}"/>
              </a:ext>
            </a:extLst>
          </p:cNvPr>
          <p:cNvSpPr txBox="1"/>
          <p:nvPr/>
        </p:nvSpPr>
        <p:spPr>
          <a:xfrm>
            <a:off x="2257424" y="3295650"/>
            <a:ext cx="76771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GET   PUT   POST   DELETE</a:t>
            </a:r>
          </a:p>
        </p:txBody>
      </p:sp>
    </p:spTree>
    <p:extLst>
      <p:ext uri="{BB962C8B-B14F-4D97-AF65-F5344CB8AC3E}">
        <p14:creationId xmlns:p14="http://schemas.microsoft.com/office/powerpoint/2010/main" val="2937650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Deploying the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566DB-89CD-4B6A-A6D7-11F780C5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29"/>
            <a:ext cx="12192000" cy="55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7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7BCD5-51E0-47B9-B7C4-90C56C40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820"/>
            <a:ext cx="12192000" cy="6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8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Executing the Lambda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3967A-6EFA-40B6-92A5-61901CE3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340260"/>
            <a:ext cx="11353800" cy="12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9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865112" y="1909542"/>
            <a:ext cx="8461774" cy="443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We need the business layer to function “like” the native app (really wanted more than the word counts)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We need to leverage S3 for the document store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It has to process web requests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Would like to leverage cloud API features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Could have moved the C# </a:t>
            </a:r>
          </a:p>
          <a:p>
            <a:pPr fontAlgn="base"/>
            <a:r>
              <a:rPr lang="en-US" sz="2400" dirty="0">
                <a:solidFill>
                  <a:srgbClr val="002060"/>
                </a:solidFill>
                <a:sym typeface="Montserrat"/>
              </a:rPr>
              <a:t>     (using Node.js – exercise compare the code)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Real Business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619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53E0B-A6F8-4DAE-8E6D-94831AD2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00" y="95441"/>
            <a:ext cx="9921034" cy="66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Chaining Callbacks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D86E8-A99C-47B3-AA24-EEA74181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91" y="1051514"/>
            <a:ext cx="8742783" cy="57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90BB0-F8BA-4348-B3A6-364A3BB6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6" y="228600"/>
            <a:ext cx="11845253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3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709748" y="2139797"/>
            <a:ext cx="8452347" cy="412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The business layer needs to be able to access S3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The business layer needs to be able to use Comprehend </a:t>
            </a:r>
          </a:p>
          <a:p>
            <a:pPr fontAlgn="base"/>
            <a:r>
              <a:rPr lang="en-US" sz="2400" dirty="0">
                <a:solidFill>
                  <a:srgbClr val="002060"/>
                </a:solidFill>
                <a:sym typeface="Montserrat"/>
              </a:rPr>
              <a:t>     (AWS service for natural language processing &amp; text analytics)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sym typeface="Montserra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The business layer lambda needs to be given the right to assume the role which houses the S3 permissions and comprehend permissions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Permissions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73059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Permissions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E05BA-0787-4D8B-993D-F1D0CB24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0" y="1229123"/>
            <a:ext cx="11632018" cy="53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3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405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Permissions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1F1C2-CBA9-4C0A-BDB5-9560062D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9" y="933650"/>
            <a:ext cx="11375822" cy="59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5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405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Permissions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13F91-3CE9-48CC-9608-3B10897CB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05"/>
          <a:stretch/>
        </p:blipFill>
        <p:spPr>
          <a:xfrm>
            <a:off x="0" y="1200854"/>
            <a:ext cx="12192000" cy="51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9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405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Selecting a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36A60-952D-4B1E-8FEB-EB746783F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2" y="1213303"/>
            <a:ext cx="11632016" cy="51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72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405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Getting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FF134-BC39-4D6A-AD60-9CD0F1C6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0" y="1130769"/>
            <a:ext cx="11636168" cy="54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21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58713" y="2101866"/>
            <a:ext cx="8498029" cy="363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3"/>
              </a:rPr>
              <a:t>https://developers.google.com/web/progressive-web-apps/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4"/>
              </a:rPr>
              <a:t>https://docs.microsoft.com/en-us/aspnet/web-api/overview/getting-started-with-aspnet-web-api/tutorial-your-first-web-api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5"/>
              </a:rPr>
              <a:t>https://docs.microsoft.com/en-us/azure/azure-functions/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6"/>
              </a:rPr>
              <a:t>https://docs.aws.amazon.com/lambda/latest/dg/getting-started.html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7"/>
              </a:rPr>
              <a:t>https://nodejs.org/en/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hlinkClick r:id="rId8"/>
              </a:rPr>
              <a:t>https://msdn.microsoft.com/en-us/magazine/dn463786.aspx</a:t>
            </a:r>
            <a:endParaRPr lang="en-US" sz="2400" dirty="0">
              <a:solidFill>
                <a:srgbClr val="002060"/>
              </a:solidFill>
            </a:endParaRPr>
          </a:p>
          <a:p>
            <a:pPr fontAlgn="base"/>
            <a:endParaRPr lang="en-US" sz="2400" dirty="0">
              <a:solidFill>
                <a:srgbClr val="00206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92023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Single Page Application: Popular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BFE75-EFAC-4DB3-84B5-80C2F695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3" y="1033686"/>
            <a:ext cx="10319831" cy="581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87" y="0"/>
            <a:ext cx="9147313" cy="6861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38814"/>
            <a:ext cx="2581275" cy="1615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1825625"/>
            <a:ext cx="6534149" cy="37240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" panose="020B0604020202020204" charset="0"/>
              </a:rPr>
              <a:t>Questions? </a:t>
            </a:r>
          </a:p>
          <a:p>
            <a:endParaRPr lang="en-US" sz="16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Burt Walsh</a:t>
            </a:r>
          </a:p>
          <a:p>
            <a:r>
              <a:rPr lang="en-US" sz="2000" dirty="0">
                <a:latin typeface="Montserrat" panose="020B0604020202020204" charset="0"/>
                <a:hlinkClick r:id="rId5"/>
              </a:rPr>
              <a:t>burt.walsh@ast.myflorida.com</a:t>
            </a:r>
            <a:endParaRPr lang="en-US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Michael Avello</a:t>
            </a:r>
          </a:p>
          <a:p>
            <a:r>
              <a:rPr lang="en-US" sz="2000" dirty="0">
                <a:latin typeface="Montserrat" panose="020B0604020202020204" charset="0"/>
                <a:hlinkClick r:id="rId6"/>
              </a:rPr>
              <a:t>michael.avello@ast.myflorida.com</a:t>
            </a:r>
            <a:endParaRPr lang="en-US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Agency For State Technology </a:t>
            </a:r>
          </a:p>
          <a:p>
            <a:r>
              <a:rPr lang="en-US" sz="2000" dirty="0">
                <a:latin typeface="Montserrat" panose="020B0604020202020204" charset="0"/>
              </a:rPr>
              <a:t>4050 Esplanade Way, Suite 115 </a:t>
            </a:r>
          </a:p>
          <a:p>
            <a:r>
              <a:rPr lang="en-US" sz="2000" dirty="0">
                <a:latin typeface="Montserrat" panose="020B0604020202020204" charset="0"/>
              </a:rPr>
              <a:t>Tallahassee, Florida  32399</a:t>
            </a:r>
          </a:p>
        </p:txBody>
      </p:sp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4953000"/>
            <a:ext cx="1447800" cy="1447800"/>
          </a:xfrm>
          <a:prstGeom prst="rect">
            <a:avLst/>
          </a:prstGeom>
          <a:noFill/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1FCA991-DB46-49AE-999F-249A495AA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>
            <a:off x="10668000" y="-3938"/>
            <a:ext cx="1524000" cy="6869813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58954CE7-6D40-4D3F-AD98-FEDA342971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 rot="10800000">
            <a:off x="-9426" y="3938"/>
            <a:ext cx="1524000" cy="68619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BECDD-538A-4C8C-80E6-67061D1F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57262" y="2366040"/>
            <a:ext cx="6677619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Upload files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Get word count statistics about files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Web API 2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sym typeface="Montserrat"/>
              </a:rPr>
              <a:t>Single Page Application front end</a:t>
            </a:r>
          </a:p>
          <a:p>
            <a:pPr fontAlgn="base"/>
            <a:endParaRPr lang="en-US" sz="2800" dirty="0">
              <a:solidFill>
                <a:srgbClr val="002060"/>
              </a:solidFill>
              <a:sym typeface="Montserra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280010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Sample .NET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8093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62496-18D3-4CFE-B779-79D8B0EE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3" y="1097280"/>
            <a:ext cx="11074053" cy="57607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B22DB7-95E1-4894-824D-E8DF3AE55F6A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Application Front End</a:t>
            </a:r>
          </a:p>
        </p:txBody>
      </p:sp>
    </p:spTree>
    <p:extLst>
      <p:ext uri="{BB962C8B-B14F-4D97-AF65-F5344CB8AC3E}">
        <p14:creationId xmlns:p14="http://schemas.microsoft.com/office/powerpoint/2010/main" val="95191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B1B71-89A1-43DB-80ED-2FAE990A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" y="1036687"/>
            <a:ext cx="11147113" cy="58088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5E013C-0373-49A9-9F57-24F73D4DCD7F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Application Front End</a:t>
            </a:r>
          </a:p>
        </p:txBody>
      </p:sp>
    </p:spTree>
    <p:extLst>
      <p:ext uri="{BB962C8B-B14F-4D97-AF65-F5344CB8AC3E}">
        <p14:creationId xmlns:p14="http://schemas.microsoft.com/office/powerpoint/2010/main" val="20085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Asynchronous I/O and 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C06684-3335-48D8-8B8A-7C92ABAE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44" y="1124924"/>
            <a:ext cx="9795911" cy="5586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6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29434</TotalTime>
  <Words>746</Words>
  <Application>Microsoft Office PowerPoint</Application>
  <PresentationFormat>Widescreen</PresentationFormat>
  <Paragraphs>188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Corbel</vt:lpstr>
      <vt:lpstr>Montserrat</vt:lpstr>
      <vt:lpstr>Sitka Subheading</vt:lpstr>
      <vt:lpstr>Office Theme</vt:lpstr>
      <vt:lpstr>Cloud Topics Part I</vt:lpstr>
      <vt:lpstr>Presentation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 (If needed)</dc:title>
  <dc:creator>Krieberg-Wolin, Joanne</dc:creator>
  <cp:lastModifiedBy>Walsh, Burt</cp:lastModifiedBy>
  <cp:revision>619</cp:revision>
  <cp:lastPrinted>2017-07-10T18:44:03Z</cp:lastPrinted>
  <dcterms:created xsi:type="dcterms:W3CDTF">2017-05-22T16:09:49Z</dcterms:created>
  <dcterms:modified xsi:type="dcterms:W3CDTF">2018-08-03T18:22:15Z</dcterms:modified>
</cp:coreProperties>
</file>